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56" r:id="rId2"/>
    <p:sldId id="258" r:id="rId3"/>
    <p:sldId id="275" r:id="rId4"/>
    <p:sldId id="257" r:id="rId5"/>
    <p:sldId id="266" r:id="rId6"/>
    <p:sldId id="261" r:id="rId7"/>
    <p:sldId id="262" r:id="rId8"/>
    <p:sldId id="276" r:id="rId9"/>
    <p:sldId id="267" r:id="rId10"/>
    <p:sldId id="259" r:id="rId11"/>
    <p:sldId id="260" r:id="rId12"/>
    <p:sldId id="263" r:id="rId13"/>
    <p:sldId id="264" r:id="rId14"/>
    <p:sldId id="268" r:id="rId15"/>
    <p:sldId id="269" r:id="rId16"/>
    <p:sldId id="270" r:id="rId17"/>
    <p:sldId id="271" r:id="rId18"/>
    <p:sldId id="277" r:id="rId19"/>
    <p:sldId id="278" r:id="rId20"/>
    <p:sldId id="279" r:id="rId21"/>
    <p:sldId id="280" r:id="rId22"/>
    <p:sldId id="281" r:id="rId23"/>
    <p:sldId id="273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E9D09E-E962-4C5B-BB7F-1B81CFCAC654}" v="582" dt="2024-02-16T12:05:48.560"/>
    <p1510:client id="{6C2EA1CF-8E62-43B8-B300-243638AAF5E2}" v="70" dt="2024-02-16T19:57:43.5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39" y="1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lter Stover" userId="adb9a289469d384a" providerId="LiveId" clId="{6C2EA1CF-8E62-43B8-B300-243638AAF5E2}"/>
    <pc:docChg chg="undo custSel addSld modSld sldOrd">
      <pc:chgData name="Walter Stover" userId="adb9a289469d384a" providerId="LiveId" clId="{6C2EA1CF-8E62-43B8-B300-243638AAF5E2}" dt="2024-02-16T19:57:43.583" v="745" actId="20577"/>
      <pc:docMkLst>
        <pc:docMk/>
      </pc:docMkLst>
      <pc:sldChg chg="modSp mod">
        <pc:chgData name="Walter Stover" userId="adb9a289469d384a" providerId="LiveId" clId="{6C2EA1CF-8E62-43B8-B300-243638AAF5E2}" dt="2024-02-16T19:47:50.630" v="144" actId="20577"/>
        <pc:sldMkLst>
          <pc:docMk/>
          <pc:sldMk cId="4027197752" sldId="258"/>
        </pc:sldMkLst>
        <pc:spChg chg="mod">
          <ac:chgData name="Walter Stover" userId="adb9a289469d384a" providerId="LiveId" clId="{6C2EA1CF-8E62-43B8-B300-243638AAF5E2}" dt="2024-02-16T19:47:50.630" v="144" actId="20577"/>
          <ac:spMkLst>
            <pc:docMk/>
            <pc:sldMk cId="4027197752" sldId="258"/>
            <ac:spMk id="2" creationId="{51CEB2AB-259F-67C1-F989-B60060E8194A}"/>
          </ac:spMkLst>
        </pc:spChg>
      </pc:sldChg>
      <pc:sldChg chg="modSp mod">
        <pc:chgData name="Walter Stover" userId="adb9a289469d384a" providerId="LiveId" clId="{6C2EA1CF-8E62-43B8-B300-243638AAF5E2}" dt="2024-02-16T19:48:51.618" v="275" actId="20577"/>
        <pc:sldMkLst>
          <pc:docMk/>
          <pc:sldMk cId="3431404940" sldId="261"/>
        </pc:sldMkLst>
        <pc:spChg chg="mod">
          <ac:chgData name="Walter Stover" userId="adb9a289469d384a" providerId="LiveId" clId="{6C2EA1CF-8E62-43B8-B300-243638AAF5E2}" dt="2024-02-16T19:48:51.618" v="275" actId="20577"/>
          <ac:spMkLst>
            <pc:docMk/>
            <pc:sldMk cId="3431404940" sldId="261"/>
            <ac:spMk id="3" creationId="{D63118DD-4F03-C0B9-8004-A09140B20527}"/>
          </ac:spMkLst>
        </pc:spChg>
      </pc:sldChg>
      <pc:sldChg chg="modSp mod">
        <pc:chgData name="Walter Stover" userId="adb9a289469d384a" providerId="LiveId" clId="{6C2EA1CF-8E62-43B8-B300-243638AAF5E2}" dt="2024-02-16T19:49:20.298" v="282" actId="255"/>
        <pc:sldMkLst>
          <pc:docMk/>
          <pc:sldMk cId="1535026697" sldId="262"/>
        </pc:sldMkLst>
        <pc:spChg chg="mod">
          <ac:chgData name="Walter Stover" userId="adb9a289469d384a" providerId="LiveId" clId="{6C2EA1CF-8E62-43B8-B300-243638AAF5E2}" dt="2024-02-16T19:49:20.298" v="282" actId="255"/>
          <ac:spMkLst>
            <pc:docMk/>
            <pc:sldMk cId="1535026697" sldId="262"/>
            <ac:spMk id="3" creationId="{D63118DD-4F03-C0B9-8004-A09140B20527}"/>
          </ac:spMkLst>
        </pc:spChg>
      </pc:sldChg>
      <pc:sldChg chg="modSp mod">
        <pc:chgData name="Walter Stover" userId="adb9a289469d384a" providerId="LiveId" clId="{6C2EA1CF-8E62-43B8-B300-243638AAF5E2}" dt="2024-02-16T19:51:00.774" v="286" actId="5793"/>
        <pc:sldMkLst>
          <pc:docMk/>
          <pc:sldMk cId="2171417384" sldId="263"/>
        </pc:sldMkLst>
        <pc:spChg chg="mod">
          <ac:chgData name="Walter Stover" userId="adb9a289469d384a" providerId="LiveId" clId="{6C2EA1CF-8E62-43B8-B300-243638AAF5E2}" dt="2024-02-16T19:51:00.774" v="286" actId="5793"/>
          <ac:spMkLst>
            <pc:docMk/>
            <pc:sldMk cId="2171417384" sldId="263"/>
            <ac:spMk id="3" creationId="{D63118DD-4F03-C0B9-8004-A09140B20527}"/>
          </ac:spMkLst>
        </pc:spChg>
      </pc:sldChg>
      <pc:sldChg chg="addSp delSp modSp mod">
        <pc:chgData name="Walter Stover" userId="adb9a289469d384a" providerId="LiveId" clId="{6C2EA1CF-8E62-43B8-B300-243638AAF5E2}" dt="2024-02-16T19:57:43.583" v="745" actId="20577"/>
        <pc:sldMkLst>
          <pc:docMk/>
          <pc:sldMk cId="1891305592" sldId="269"/>
        </pc:sldMkLst>
        <pc:spChg chg="add mod">
          <ac:chgData name="Walter Stover" userId="adb9a289469d384a" providerId="LiveId" clId="{6C2EA1CF-8E62-43B8-B300-243638AAF5E2}" dt="2024-02-16T19:57:28.064" v="733"/>
          <ac:spMkLst>
            <pc:docMk/>
            <pc:sldMk cId="1891305592" sldId="269"/>
            <ac:spMk id="3" creationId="{4E306DE6-9AF9-1545-44A6-8F76943FEDAD}"/>
          </ac:spMkLst>
        </pc:spChg>
        <pc:spChg chg="add mod">
          <ac:chgData name="Walter Stover" userId="adb9a289469d384a" providerId="LiveId" clId="{6C2EA1CF-8E62-43B8-B300-243638AAF5E2}" dt="2024-02-16T19:57:43.583" v="745" actId="20577"/>
          <ac:spMkLst>
            <pc:docMk/>
            <pc:sldMk cId="1891305592" sldId="269"/>
            <ac:spMk id="4" creationId="{6236DD23-245E-5853-9674-4BBCC1B3813C}"/>
          </ac:spMkLst>
        </pc:spChg>
        <pc:spChg chg="mod">
          <ac:chgData name="Walter Stover" userId="adb9a289469d384a" providerId="LiveId" clId="{6C2EA1CF-8E62-43B8-B300-243638AAF5E2}" dt="2024-02-16T19:57:27.822" v="732" actId="20577"/>
          <ac:spMkLst>
            <pc:docMk/>
            <pc:sldMk cId="1891305592" sldId="269"/>
            <ac:spMk id="11" creationId="{1EB64F1E-637A-76FD-90F8-5C7D0E1A1758}"/>
          </ac:spMkLst>
        </pc:spChg>
        <pc:spChg chg="add del mod">
          <ac:chgData name="Walter Stover" userId="adb9a289469d384a" providerId="LiveId" clId="{6C2EA1CF-8E62-43B8-B300-243638AAF5E2}" dt="2024-02-16T19:57:15.146" v="730" actId="478"/>
          <ac:spMkLst>
            <pc:docMk/>
            <pc:sldMk cId="1891305592" sldId="269"/>
            <ac:spMk id="13" creationId="{79D6AE8A-89E0-C496-1F6A-3C8C83E125C8}"/>
          </ac:spMkLst>
        </pc:spChg>
      </pc:sldChg>
      <pc:sldChg chg="modSp mod">
        <pc:chgData name="Walter Stover" userId="adb9a289469d384a" providerId="LiveId" clId="{6C2EA1CF-8E62-43B8-B300-243638AAF5E2}" dt="2024-02-16T19:48:28.025" v="266" actId="20577"/>
        <pc:sldMkLst>
          <pc:docMk/>
          <pc:sldMk cId="3958396508" sldId="275"/>
        </pc:sldMkLst>
        <pc:spChg chg="mod">
          <ac:chgData name="Walter Stover" userId="adb9a289469d384a" providerId="LiveId" clId="{6C2EA1CF-8E62-43B8-B300-243638AAF5E2}" dt="2024-02-16T19:48:28.025" v="266" actId="20577"/>
          <ac:spMkLst>
            <pc:docMk/>
            <pc:sldMk cId="3958396508" sldId="275"/>
            <ac:spMk id="3" creationId="{D5689BF6-EFE9-8CB0-8583-52D0B701F879}"/>
          </ac:spMkLst>
        </pc:spChg>
      </pc:sldChg>
      <pc:sldChg chg="modSp mod">
        <pc:chgData name="Walter Stover" userId="adb9a289469d384a" providerId="LiveId" clId="{6C2EA1CF-8E62-43B8-B300-243638AAF5E2}" dt="2024-02-16T19:49:29.593" v="284" actId="27636"/>
        <pc:sldMkLst>
          <pc:docMk/>
          <pc:sldMk cId="2664469709" sldId="276"/>
        </pc:sldMkLst>
        <pc:spChg chg="mod">
          <ac:chgData name="Walter Stover" userId="adb9a289469d384a" providerId="LiveId" clId="{6C2EA1CF-8E62-43B8-B300-243638AAF5E2}" dt="2024-02-16T19:49:29.593" v="284" actId="27636"/>
          <ac:spMkLst>
            <pc:docMk/>
            <pc:sldMk cId="2664469709" sldId="276"/>
            <ac:spMk id="3" creationId="{E3A3275C-5AAE-6390-BC0E-3613BCDC3E9A}"/>
          </ac:spMkLst>
        </pc:spChg>
      </pc:sldChg>
      <pc:sldChg chg="modSp add mod ord">
        <pc:chgData name="Walter Stover" userId="adb9a289469d384a" providerId="LiveId" clId="{6C2EA1CF-8E62-43B8-B300-243638AAF5E2}" dt="2024-02-16T19:53:40.932" v="692" actId="20577"/>
        <pc:sldMkLst>
          <pc:docMk/>
          <pc:sldMk cId="1550654581" sldId="281"/>
        </pc:sldMkLst>
        <pc:spChg chg="mod">
          <ac:chgData name="Walter Stover" userId="adb9a289469d384a" providerId="LiveId" clId="{6C2EA1CF-8E62-43B8-B300-243638AAF5E2}" dt="2024-02-16T19:52:16.027" v="296" actId="20577"/>
          <ac:spMkLst>
            <pc:docMk/>
            <pc:sldMk cId="1550654581" sldId="281"/>
            <ac:spMk id="2" creationId="{67D6779F-34EC-CE3E-0296-23822B9BCD60}"/>
          </ac:spMkLst>
        </pc:spChg>
        <pc:spChg chg="mod">
          <ac:chgData name="Walter Stover" userId="adb9a289469d384a" providerId="LiveId" clId="{6C2EA1CF-8E62-43B8-B300-243638AAF5E2}" dt="2024-02-16T19:53:40.932" v="692" actId="20577"/>
          <ac:spMkLst>
            <pc:docMk/>
            <pc:sldMk cId="1550654581" sldId="281"/>
            <ac:spMk id="3" creationId="{5E59E34A-CBFC-4118-EAA1-480D479B1DE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11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59975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61543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338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33125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1047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2/16/2024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98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2/16/2024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6365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2/16/2024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03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9827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87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826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23" r:id="rId6"/>
    <p:sldLayoutId id="2147483719" r:id="rId7"/>
    <p:sldLayoutId id="2147483720" r:id="rId8"/>
    <p:sldLayoutId id="2147483721" r:id="rId9"/>
    <p:sldLayoutId id="2147483722" r:id="rId10"/>
    <p:sldLayoutId id="2147483724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3" name="Picture 62" descr="A close-up of a network&#10;&#10;Description automatically generated">
            <a:extLst>
              <a:ext uri="{FF2B5EF4-FFF2-40B4-BE49-F238E27FC236}">
                <a16:creationId xmlns:a16="http://schemas.microsoft.com/office/drawing/2014/main" id="{3FEC6A65-4D31-501B-A7E8-28D6DC4DA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435" r="-1" b="2180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767AB-9E3E-D559-C08E-B950047B0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1" y="1122363"/>
            <a:ext cx="7630931" cy="197834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Surfing YouTube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2AD460-7711-51D6-1F2E-D3AB64647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1" y="3509963"/>
            <a:ext cx="7630931" cy="17478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 Video Recommendation ABM</a:t>
            </a:r>
          </a:p>
        </p:txBody>
      </p:sp>
      <p:grpSp>
        <p:nvGrpSpPr>
          <p:cNvPr id="6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2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9938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- Design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18DD-4F03-C0B9-8004-A09140B20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20x20 grid.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Two types of agents – watchers and recommender 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“Videos” are boxes with known CDFs randomly placed around the grid.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Recommender assumed to have perfect knowledge of user preferences, i.e., it is a perfect Weitzman solver.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Three “treatments” – high-value, random-value and no-recommend.</a:t>
            </a:r>
          </a:p>
        </p:txBody>
      </p:sp>
    </p:spTree>
    <p:extLst>
      <p:ext uri="{BB962C8B-B14F-4D97-AF65-F5344CB8AC3E}">
        <p14:creationId xmlns:p14="http://schemas.microsoft.com/office/powerpoint/2010/main" val="98036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– Watchers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18DD-4F03-C0B9-8004-A09140B2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3913551"/>
          </a:xfrm>
        </p:spPr>
        <p:txBody>
          <a:bodyPr>
            <a:normAutofit/>
          </a:bodyPr>
          <a:lstStyle/>
          <a:p>
            <a:r>
              <a:rPr lang="en-US" sz="2400"/>
              <a:t>Watchers have following characteristics: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Memory of past locations and past payoffs.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Payoff “direction” measure.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Number of rounds.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Soft-max “acuity” weights to video expected value.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“Recommender trust.”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Two types: </a:t>
            </a:r>
            <a:r>
              <a:rPr lang="en-US" sz="2400" i="1"/>
              <a:t>searcher</a:t>
            </a:r>
            <a:r>
              <a:rPr lang="en-US" sz="2400"/>
              <a:t> or </a:t>
            </a:r>
            <a:r>
              <a:rPr lang="en-US" sz="2400" i="1"/>
              <a:t>mimic</a:t>
            </a:r>
            <a:r>
              <a:rPr lang="en-US" sz="2400"/>
              <a:t>.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16992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– Recommenders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18DD-4F03-C0B9-8004-A09140B2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391355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each agent, recommender system will solve the optimal search problem.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 each round:</a:t>
            </a:r>
          </a:p>
          <a:p>
            <a:pPr marL="800100" lvl="2" indent="-342900"/>
            <a:r>
              <a:rPr lang="en-US" sz="2400" dirty="0"/>
              <a:t>- HVT will recommend highest value video to watch.</a:t>
            </a:r>
          </a:p>
          <a:p>
            <a:pPr marL="800100" lvl="2" indent="-342900"/>
            <a:r>
              <a:rPr lang="en-US" sz="2400" dirty="0"/>
              <a:t>- RVT will recommend random adjacent video to watch.</a:t>
            </a:r>
          </a:p>
          <a:p>
            <a:pPr marL="800100" lvl="2" indent="-342900"/>
            <a:r>
              <a:rPr lang="en-US" sz="2400" dirty="0"/>
              <a:t>- NRT will not recommend any videos.</a:t>
            </a:r>
          </a:p>
        </p:txBody>
      </p:sp>
    </p:spTree>
    <p:extLst>
      <p:ext uri="{BB962C8B-B14F-4D97-AF65-F5344CB8AC3E}">
        <p14:creationId xmlns:p14="http://schemas.microsoft.com/office/powerpoint/2010/main" val="2171417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– Procedure (Searchers)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18DD-4F03-C0B9-8004-A09140B2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3913551"/>
          </a:xfrm>
        </p:spPr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US"/>
              <a:t>Define </a:t>
            </a:r>
            <a:r>
              <a:rPr lang="en-US" b="1"/>
              <a:t>watcher</a:t>
            </a:r>
            <a:r>
              <a:rPr lang="en-US"/>
              <a:t>, </a:t>
            </a:r>
            <a:r>
              <a:rPr lang="en-US" b="1"/>
              <a:t>video</a:t>
            </a:r>
            <a:r>
              <a:rPr lang="en-US"/>
              <a:t>, and </a:t>
            </a:r>
            <a:r>
              <a:rPr lang="en-US" b="1"/>
              <a:t>recommender </a:t>
            </a:r>
            <a:r>
              <a:rPr lang="en-US"/>
              <a:t>classes.</a:t>
            </a:r>
          </a:p>
          <a:p>
            <a:pPr marL="457200" indent="-457200">
              <a:buAutoNum type="arabicPeriod"/>
            </a:pPr>
            <a:r>
              <a:rPr lang="en-US"/>
              <a:t>Initialize model with parameters and place watchers, videos on grid.</a:t>
            </a:r>
          </a:p>
          <a:p>
            <a:pPr marL="457200" indent="-457200">
              <a:buAutoNum type="arabicPeriod"/>
            </a:pPr>
            <a:r>
              <a:rPr lang="en-US"/>
              <a:t>Recommender step: generate recommendation for each watcher.</a:t>
            </a:r>
          </a:p>
          <a:p>
            <a:pPr marL="457200" indent="-457200">
              <a:buAutoNum type="arabicPeriod"/>
            </a:pPr>
            <a:r>
              <a:rPr lang="en-US"/>
              <a:t>Watcher step: for each watcher, for each round:</a:t>
            </a:r>
          </a:p>
          <a:p>
            <a:pPr marL="857250" lvl="2" indent="-400050">
              <a:buAutoNum type="romanLcPeriod"/>
            </a:pPr>
            <a:r>
              <a:rPr lang="en-US"/>
              <a:t>Check stopping point.</a:t>
            </a:r>
          </a:p>
          <a:p>
            <a:pPr marL="857250" lvl="2" indent="-400050">
              <a:buAutoNum type="romanLcPeriod"/>
            </a:pPr>
            <a:r>
              <a:rPr lang="en-US"/>
              <a:t>If Searcher: Move (choose to follow recommendation or not).</a:t>
            </a:r>
          </a:p>
          <a:p>
            <a:pPr marL="857250" lvl="2" indent="-400050">
              <a:buAutoNum type="romanLcPeriod"/>
            </a:pPr>
            <a:r>
              <a:rPr lang="en-US"/>
              <a:t>If Mimic: Move (choose max-liked video, else move randomly). </a:t>
            </a:r>
          </a:p>
          <a:p>
            <a:pPr marL="857250" lvl="2" indent="-400050">
              <a:buAutoNum type="romanLcPeriod"/>
            </a:pPr>
            <a:r>
              <a:rPr lang="en-US"/>
              <a:t>Watch video and decide whether to leave a like.</a:t>
            </a:r>
          </a:p>
          <a:p>
            <a:pPr marL="857250" lvl="2" indent="-400050">
              <a:buAutoNum type="romanLcPeriod"/>
            </a:pPr>
            <a:r>
              <a:rPr lang="en-US"/>
              <a:t>Calculate average payoff and payoff direction.</a:t>
            </a:r>
          </a:p>
          <a:p>
            <a:pPr marL="400050" indent="-400050">
              <a:buAutoNum type="arabicPeriod"/>
            </a:pPr>
            <a:r>
              <a:rPr lang="en-US"/>
              <a:t>Model ends – report watcher attributes, final payoffs, and video payoffs.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919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3" name="Picture 62" descr="A close-up of a network&#10;&#10;Description automatically generated">
            <a:extLst>
              <a:ext uri="{FF2B5EF4-FFF2-40B4-BE49-F238E27FC236}">
                <a16:creationId xmlns:a16="http://schemas.microsoft.com/office/drawing/2014/main" id="{3FEC6A65-4D31-501B-A7E8-28D6DC4DA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436" r="-1" b="217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767AB-9E3E-D559-C08E-B950047B0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Analytics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7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6626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Analyses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028469F-1D1C-5907-AD9B-3943988F8E62}"/>
                  </a:ext>
                </a:extLst>
              </p:cNvPr>
              <p:cNvSpPr txBox="1"/>
              <p:nvPr/>
            </p:nvSpPr>
            <p:spPr>
              <a:xfrm>
                <a:off x="1711036" y="2946461"/>
                <a:ext cx="8769927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en-US" sz="2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eqArrPr>
                        <m:e>
                          <m:r>
                            <a:rPr lang="en-US" sz="2800">
                              <a:latin typeface="Cambria Math" panose="02040503050406030204" pitchFamily="18" charset="0"/>
                            </a:rPr>
                            <m:t>&amp;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𝑎𝑐𝑢𝑖𝑡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eqArr>
                    </m:oMath>
                  </m:oMathPara>
                </a14:m>
                <a:endParaRPr lang="en-US" sz="2800" dirty="0"/>
              </a:p>
              <a:p>
                <a:endParaRPr lang="en-US" sz="2800" kern="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028469F-1D1C-5907-AD9B-3943988F8E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1036" y="2946461"/>
                <a:ext cx="8769927" cy="138499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EB64F1E-637A-76FD-90F8-5C7D0E1A1758}"/>
                  </a:ext>
                </a:extLst>
              </p:cNvPr>
              <p:cNvSpPr txBox="1"/>
              <p:nvPr/>
            </p:nvSpPr>
            <p:spPr>
              <a:xfrm>
                <a:off x="1478970" y="3638958"/>
                <a:ext cx="9687793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kern="10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𝑎𝑐𝑢𝑖𝑡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𝑡𝑟𝑢𝑠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𝑟𝑒𝑐𝑜𝑚𝑚𝑒𝑛𝑑𝑒𝑟</m:t>
                      </m:r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_</m:t>
                      </m:r>
                      <m:r>
                        <a:rPr lang="en-US" sz="280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𝑟𝑎𝑛𝑑</m:t>
                      </m:r>
                      <m:r>
                        <a:rPr lang="en-US" sz="2800" b="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𝑜𝑚</m:t>
                      </m:r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  <a:p>
                <a:pPr/>
                <a:endParaRPr lang="en-US" sz="2800" dirty="0"/>
              </a:p>
              <a:p>
                <a:pPr/>
                <a:endParaRPr lang="en-US" sz="28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EB64F1E-637A-76FD-90F8-5C7D0E1A17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970" y="3638958"/>
                <a:ext cx="9687793" cy="138499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9D6AE8A-89E0-C496-1F6A-3C8C83E125C8}"/>
              </a:ext>
            </a:extLst>
          </p:cNvPr>
          <p:cNvSpPr txBox="1"/>
          <p:nvPr/>
        </p:nvSpPr>
        <p:spPr>
          <a:xfrm>
            <a:off x="1884217" y="4407656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/>
            <a:endParaRPr 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E306DE6-9AF9-1545-44A6-8F76943FEDAD}"/>
                  </a:ext>
                </a:extLst>
              </p:cNvPr>
              <p:cNvSpPr txBox="1"/>
              <p:nvPr/>
            </p:nvSpPr>
            <p:spPr>
              <a:xfrm>
                <a:off x="1478970" y="3638958"/>
                <a:ext cx="9687793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kern="10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𝑎𝑐𝑢𝑖𝑡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𝑡𝑟𝑢𝑠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𝑟𝑒𝑐𝑜𝑚𝑚𝑒𝑛𝑑𝑒𝑟</m:t>
                      </m:r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_</m:t>
                      </m:r>
                      <m:r>
                        <a:rPr lang="en-US" sz="280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𝑟𝑎𝑛𝑑</m:t>
                      </m:r>
                      <m:r>
                        <a:rPr lang="en-US" sz="2800" b="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𝑜𝑚</m:t>
                      </m:r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E306DE6-9AF9-1545-44A6-8F76943FED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970" y="3638958"/>
                <a:ext cx="9687793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236DD23-245E-5853-9674-4BBCC1B3813C}"/>
                  </a:ext>
                </a:extLst>
              </p:cNvPr>
              <p:cNvSpPr txBox="1"/>
              <p:nvPr/>
            </p:nvSpPr>
            <p:spPr>
              <a:xfrm>
                <a:off x="1478970" y="4303510"/>
                <a:ext cx="9687793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kern="10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𝑎𝑐𝑢𝑖𝑡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𝑡𝑟𝑢𝑠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𝑟𝑒𝑐𝑜𝑚𝑚𝑒𝑛𝑑𝑒𝑟</m:t>
                      </m:r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_</m:t>
                      </m:r>
                      <m:r>
                        <a:rPr lang="en-US" sz="2800" b="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h𝑣</m:t>
                      </m:r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  <a:p>
                <a:pPr/>
                <a:endParaRPr lang="en-US" sz="2800" dirty="0"/>
              </a:p>
              <a:p>
                <a:pPr/>
                <a:endParaRPr lang="en-US" sz="2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236DD23-245E-5853-9674-4BBCC1B381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970" y="4303510"/>
                <a:ext cx="9687793" cy="138499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1305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27EAEF-2EE2-28EB-E5F1-2DF500F3D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39"/>
            <a:ext cx="12192000" cy="683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16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8DA786-C6A1-4FD5-1433-830F441EA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1361" y="-160256"/>
            <a:ext cx="13266496" cy="717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3360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6FFEE-2AD0-DA4D-7C20-9136371D2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C27DF-1CA2-143D-EE5B-2E9DA1841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48F29E-E35C-DC6A-89A9-C8FBB2F82DB4}"/>
              </a:ext>
            </a:extLst>
          </p:cNvPr>
          <p:cNvSpPr txBox="1"/>
          <p:nvPr/>
        </p:nvSpPr>
        <p:spPr>
          <a:xfrm>
            <a:off x="525717" y="2896127"/>
            <a:ext cx="876992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/>
              <a:t>Searcher types – mimics.</a:t>
            </a:r>
          </a:p>
          <a:p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/>
              <a:t>Parameter value search for </a:t>
            </a:r>
            <a:r>
              <a:rPr lang="en-US" sz="2800" i="1"/>
              <a:t>acuity. 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960465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D662B-35FC-8909-96E9-7E473004C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CE398-FBBE-7400-9425-64A049ACA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FFDDE5-2BB2-3DEF-FDD1-DC5DBA274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1507" y="158817"/>
            <a:ext cx="12455013" cy="669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42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EB2AB-259F-67C1-F989-B60060E81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1936F-35F9-47DC-7843-4CE0C56E7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YouTube, Netflix, Amazon – all examples of </a:t>
            </a:r>
            <a:r>
              <a:rPr lang="en-US" sz="2400" i="1"/>
              <a:t>collaborative filtering </a:t>
            </a:r>
            <a:r>
              <a:rPr lang="en-US" sz="2400"/>
              <a:t>technology.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Allows us to parse huge menu of options down to a few.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However – we incur risk of Type I and Type II errors concerning our beliefs in recommenders.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Behavioral economic concerns of addiction, formation of echo chambers, radicalization, etc.</a:t>
            </a:r>
          </a:p>
        </p:txBody>
      </p:sp>
    </p:spTree>
    <p:extLst>
      <p:ext uri="{BB962C8B-B14F-4D97-AF65-F5344CB8AC3E}">
        <p14:creationId xmlns:p14="http://schemas.microsoft.com/office/powerpoint/2010/main" val="4027197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ED0D1-35C9-3948-BC26-F9E4EAC42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BB63A-F25C-33A7-2475-30B820BB2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79D658-7BD5-343D-2E45-D27A93D33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9" y="203665"/>
            <a:ext cx="12169541" cy="645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840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3FC3-767E-1DE0-9E01-09791E164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615" y="-538163"/>
            <a:ext cx="10077557" cy="1325563"/>
          </a:xfrm>
        </p:spPr>
        <p:txBody>
          <a:bodyPr/>
          <a:lstStyle/>
          <a:p>
            <a:r>
              <a:rPr lang="en-US"/>
              <a:t>Searchers vs. Mimics Visualization</a:t>
            </a:r>
          </a:p>
        </p:txBody>
      </p:sp>
      <p:pic>
        <p:nvPicPr>
          <p:cNvPr id="4" name="Video Recommendations Model (Mesa visualization) — Mozilla Firefox 2024-02-16 05-19-35">
            <a:hlinkClick r:id="" action="ppaction://media"/>
            <a:extLst>
              <a:ext uri="{FF2B5EF4-FFF2-40B4-BE49-F238E27FC236}">
                <a16:creationId xmlns:a16="http://schemas.microsoft.com/office/drawing/2014/main" id="{B44FE46C-DF1F-85E9-348E-01986EAE29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4615" y="787400"/>
            <a:ext cx="10799545" cy="6075252"/>
          </a:xfrm>
        </p:spPr>
      </p:pic>
    </p:spTree>
    <p:extLst>
      <p:ext uri="{BB962C8B-B14F-4D97-AF65-F5344CB8AC3E}">
        <p14:creationId xmlns:p14="http://schemas.microsoft.com/office/powerpoint/2010/main" val="237941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ACC51-7E21-7C37-34B1-70F474359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6779F-34EC-CE3E-0296-23822B9BC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59E34A-CBFC-4118-EAA1-480D479B1DEF}"/>
              </a:ext>
            </a:extLst>
          </p:cNvPr>
          <p:cNvSpPr txBox="1"/>
          <p:nvPr/>
        </p:nvSpPr>
        <p:spPr>
          <a:xfrm>
            <a:off x="525717" y="2597727"/>
            <a:ext cx="10952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Interaction effect between </a:t>
            </a:r>
            <a:r>
              <a:rPr lang="en-US" sz="2400" i="1" dirty="0"/>
              <a:t>acuity </a:t>
            </a:r>
            <a:r>
              <a:rPr lang="en-US" sz="2400" dirty="0"/>
              <a:t>and treatment effect.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Mixed evidence against algorithmic overdependence.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Mimics more efficient than active searchers. </a:t>
            </a:r>
          </a:p>
        </p:txBody>
      </p:sp>
    </p:spTree>
    <p:extLst>
      <p:ext uri="{BB962C8B-B14F-4D97-AF65-F5344CB8AC3E}">
        <p14:creationId xmlns:p14="http://schemas.microsoft.com/office/powerpoint/2010/main" val="15506545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Discussion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D4D405-A228-C9BA-A107-62619CE15467}"/>
              </a:ext>
            </a:extLst>
          </p:cNvPr>
          <p:cNvSpPr txBox="1"/>
          <p:nvPr/>
        </p:nvSpPr>
        <p:spPr>
          <a:xfrm>
            <a:off x="525717" y="2597727"/>
            <a:ext cx="109527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Need to introduce more interaction between agents. </a:t>
            </a:r>
          </a:p>
          <a:p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Generalized Pandora’s Rule.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Testing difference in outcomes of “riskier” videos.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Parameter value search of values of recommender trust, acuity, and searcher/mimic ratio. </a:t>
            </a:r>
          </a:p>
        </p:txBody>
      </p:sp>
    </p:spTree>
    <p:extLst>
      <p:ext uri="{BB962C8B-B14F-4D97-AF65-F5344CB8AC3E}">
        <p14:creationId xmlns:p14="http://schemas.microsoft.com/office/powerpoint/2010/main" val="31747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3640E-187A-82F7-460B-8E765D093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956A3-C345-F82B-ED42-E5AB07046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ABMs – Black-boxing a Black Box?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89BF6-EFE9-8CB0-8583-52D0B701F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Humans are black boxes too!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Useful for capturing effects of local agent interactions.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Agent-recommender interactions are novel and ABMs are a cheap way to test different models.</a:t>
            </a:r>
          </a:p>
        </p:txBody>
      </p:sp>
    </p:spTree>
    <p:extLst>
      <p:ext uri="{BB962C8B-B14F-4D97-AF65-F5344CB8AC3E}">
        <p14:creationId xmlns:p14="http://schemas.microsoft.com/office/powerpoint/2010/main" val="3958396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B14DA-3A59-5250-B92D-94EDBFD3E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E2CE9-EEA1-7EAF-6E08-65BA09E98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Algorithmic Overdependence: Banker &amp; </a:t>
            </a:r>
            <a:r>
              <a:rPr lang="en-US" sz="2800" dirty="0" err="1"/>
              <a:t>Khetani</a:t>
            </a:r>
            <a:r>
              <a:rPr lang="en-US" sz="2800" dirty="0"/>
              <a:t> (2019)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“Pandora’s Box” optimal search - Weitzman (1979), Olszewski and Weber (2015).</a:t>
            </a:r>
          </a:p>
          <a:p>
            <a:endParaRPr lang="en-US" sz="2800" dirty="0"/>
          </a:p>
          <a:p>
            <a:r>
              <a:rPr lang="en-US" sz="2800" dirty="0"/>
              <a:t>Olszewski and Weber propose a generalized Pandora’s Rule. </a:t>
            </a:r>
          </a:p>
        </p:txBody>
      </p:sp>
    </p:spTree>
    <p:extLst>
      <p:ext uri="{BB962C8B-B14F-4D97-AF65-F5344CB8AC3E}">
        <p14:creationId xmlns:p14="http://schemas.microsoft.com/office/powerpoint/2010/main" val="3487344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3" name="Picture 62" descr="A close-up of a network&#10;&#10;Description automatically generated">
            <a:extLst>
              <a:ext uri="{FF2B5EF4-FFF2-40B4-BE49-F238E27FC236}">
                <a16:creationId xmlns:a16="http://schemas.microsoft.com/office/drawing/2014/main" id="{3FEC6A65-4D31-501B-A7E8-28D6DC4DA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436" r="-1" b="217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767AB-9E3E-D559-C08E-B950047B0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Theory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7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8377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Video Search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3118DD-4F03-C0B9-8004-A09140B205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Use Weitzman (1979) to construct a search optimality measure of viewer behaviors.</a:t>
                </a:r>
              </a:p>
              <a:p>
                <a:r>
                  <a:rPr lang="en-US" dirty="0"/>
                  <a:t>Videos are “boxes” with known CDFs.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1,2,…,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endParaRPr lang="en-US" dirty="0"/>
              </a:p>
              <a:p>
                <a:r>
                  <a:rPr lang="en-US" dirty="0"/>
                  <a:t>Search problem is to maximize expected total value of watching videos, minus summed cost of opening/watching the video: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 panose="02040503050406030204" pitchFamily="18" charset="0"/>
                            </a:rPr>
                            <m:t>ϵ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3118DD-4F03-C0B9-8004-A09140B205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  <a:blipFill>
                <a:blip r:embed="rId2"/>
                <a:stretch>
                  <a:fillRect l="-605" t="-6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1404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Generalized Pandora’s Rule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3118DD-4F03-C0B9-8004-A09140B205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sz="2800" dirty="0"/>
                  <a:t>For each video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, a reservation value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for each video is constructed: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</a:rPr>
                        <m:t>inf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⁡{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≥−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sz="2800" b="0" dirty="0"/>
              </a:p>
              <a:p>
                <a:r>
                  <a:rPr lang="en-US" sz="2400" dirty="0"/>
                  <a:t>Where: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i="1" dirty="0"/>
                  <a:t> </a:t>
                </a:r>
                <a:r>
                  <a:rPr lang="en-US" sz="2400" dirty="0"/>
                  <a:t>is the reservation </a:t>
                </a:r>
                <a:r>
                  <a:rPr lang="en-US" sz="2400" i="1" dirty="0"/>
                  <a:t>prize</a:t>
                </a:r>
                <a:r>
                  <a:rPr lang="en-US" sz="2400" dirty="0"/>
                  <a:t>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i="1" dirty="0"/>
                  <a:t> </a:t>
                </a:r>
                <a:r>
                  <a:rPr lang="en-US" sz="2400" dirty="0"/>
                  <a:t>is the realized value of the video, drawn from the known CDF.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400" i="1" dirty="0"/>
                  <a:t> </a:t>
                </a:r>
                <a:r>
                  <a:rPr lang="en-US" sz="2400" dirty="0"/>
                  <a:t>is the realized values of the videos watched so far.</a:t>
                </a:r>
                <a:endParaRPr lang="en-US" sz="2400" i="1" dirty="0"/>
              </a:p>
              <a:p>
                <a:endParaRPr lang="en-US" sz="2600" dirty="0"/>
              </a:p>
              <a:p>
                <a:r>
                  <a:rPr lang="en-US" sz="2600" b="1" dirty="0"/>
                  <a:t>Generalized Pandora rule</a:t>
                </a:r>
                <a:r>
                  <a:rPr lang="en-US" sz="2600" dirty="0"/>
                  <a:t>: Open the unopened box with greatest reservation value, until all reservation values are 0, or all boxes have been opened.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3118DD-4F03-C0B9-8004-A09140B205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  <a:blipFill>
                <a:blip r:embed="rId2"/>
                <a:stretch>
                  <a:fillRect l="-786" t="-1869" r="-1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5026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C627E8-E9EB-F915-E51E-40C5AD355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E2C70-5D9A-870A-3545-FFE87FF32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Video Search Problem - Solution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A3275C-5AAE-6390-BC0E-3613BCDC3E9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</p:spPr>
            <p:txBody>
              <a:bodyPr>
                <a:normAutofit fontScale="77500" lnSpcReduction="20000"/>
              </a:bodyPr>
              <a:lstStyle/>
              <a:p>
                <a:endParaRPr lang="en-US" dirty="0"/>
              </a:p>
              <a:p>
                <a:r>
                  <a:rPr lang="en-US" sz="2600" dirty="0"/>
                  <a:t>While videos remain:</a:t>
                </a:r>
              </a:p>
              <a:p>
                <a:endParaRPr lang="en-US" sz="2600" dirty="0"/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Find video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</m:oMath>
                </a14:m>
                <a:r>
                  <a:rPr lang="en-US" sz="2600" dirty="0"/>
                  <a:t> with maximum index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func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sz="2600" dirty="0"/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600" dirty="0"/>
                  <a:t>, open box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sz="2600" dirty="0"/>
                  <a:t>, add sampled prize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sSup>
                          <m:sSup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</m:oMath>
                </a14:m>
                <a:r>
                  <a:rPr lang="en-US" sz="2600" dirty="0"/>
                  <a:t> to total prize, add cost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</m:oMath>
                </a14:m>
                <a:r>
                  <a:rPr lang="en-US" sz="2600" dirty="0"/>
                  <a:t> to total cost, remove box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sz="2600" dirty="0"/>
                  <a:t> from </a:t>
                </a:r>
                <a:r>
                  <a:rPr lang="en-US" sz="2600" i="1" dirty="0"/>
                  <a:t>V</a:t>
                </a:r>
                <a:r>
                  <a:rPr lang="en-US" sz="2600" dirty="0"/>
                  <a:t>.</a:t>
                </a:r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Recompute reservation values of all unopened boxes.</a:t>
                </a:r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If all boxes opened, stop.</a:t>
                </a:r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Else if</a:t>
                </a:r>
                <a14:m>
                  <m:oMath xmlns:m="http://schemas.openxmlformats.org/officeDocument/2006/math"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600" dirty="0"/>
                  <a:t>, stop and do not open any more boxes.</a:t>
                </a:r>
                <a:endParaRPr lang="en-US" sz="2600" b="0" dirty="0"/>
              </a:p>
              <a:p>
                <a:r>
                  <a:rPr lang="en-US" dirty="0"/>
                  <a:t>.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A3275C-5AAE-6390-BC0E-3613BCDC3E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  <a:blipFill>
                <a:blip r:embed="rId2"/>
                <a:stretch>
                  <a:fillRect l="-6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4469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3" name="Picture 62" descr="A close-up of a network&#10;&#10;Description automatically generated">
            <a:extLst>
              <a:ext uri="{FF2B5EF4-FFF2-40B4-BE49-F238E27FC236}">
                <a16:creationId xmlns:a16="http://schemas.microsoft.com/office/drawing/2014/main" id="{3FEC6A65-4D31-501B-A7E8-28D6DC4DA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436" r="-1" b="217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767AB-9E3E-D559-C08E-B950047B0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Model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7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1492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RocaVTI">
  <a:themeElements>
    <a:clrScheme name="AnalogousFromDarkSeedRightStep">
      <a:dk1>
        <a:srgbClr val="000000"/>
      </a:dk1>
      <a:lt1>
        <a:srgbClr val="FFFFFF"/>
      </a:lt1>
      <a:dk2>
        <a:srgbClr val="1F301B"/>
      </a:dk2>
      <a:lt2>
        <a:srgbClr val="F0F3F3"/>
      </a:lt2>
      <a:accent1>
        <a:srgbClr val="C35D4D"/>
      </a:accent1>
      <a:accent2>
        <a:srgbClr val="B17C3B"/>
      </a:accent2>
      <a:accent3>
        <a:srgbClr val="AAA743"/>
      </a:accent3>
      <a:accent4>
        <a:srgbClr val="84B13B"/>
      </a:accent4>
      <a:accent5>
        <a:srgbClr val="5DB647"/>
      </a:accent5>
      <a:accent6>
        <a:srgbClr val="3BB155"/>
      </a:accent6>
      <a:hlink>
        <a:srgbClr val="9D56C6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178</TotalTime>
  <Words>783</Words>
  <Application>Microsoft Office PowerPoint</Application>
  <PresentationFormat>Widescreen</PresentationFormat>
  <Paragraphs>107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Avenir Next LT Pro</vt:lpstr>
      <vt:lpstr>Avenir Next LT Pro Light</vt:lpstr>
      <vt:lpstr>Calibri</vt:lpstr>
      <vt:lpstr>Cambria Math</vt:lpstr>
      <vt:lpstr>Georgia Pro Semibold</vt:lpstr>
      <vt:lpstr>RocaVTI</vt:lpstr>
      <vt:lpstr>Surfing YouTube</vt:lpstr>
      <vt:lpstr>Recommenders</vt:lpstr>
      <vt:lpstr>ABMs – Black-boxing a Black Box?</vt:lpstr>
      <vt:lpstr>Literature</vt:lpstr>
      <vt:lpstr>Theory</vt:lpstr>
      <vt:lpstr>Video Search Problem</vt:lpstr>
      <vt:lpstr>Generalized Pandora’s Rule</vt:lpstr>
      <vt:lpstr>Video Search Problem - Solution</vt:lpstr>
      <vt:lpstr>Model</vt:lpstr>
      <vt:lpstr>Model - Design Overview</vt:lpstr>
      <vt:lpstr>Model – Watchers</vt:lpstr>
      <vt:lpstr>Model – Recommenders</vt:lpstr>
      <vt:lpstr>Model – Procedure (Searchers)</vt:lpstr>
      <vt:lpstr>Analytics</vt:lpstr>
      <vt:lpstr>Preliminary Analyses</vt:lpstr>
      <vt:lpstr>Preliminary Results</vt:lpstr>
      <vt:lpstr>Preliminary Results</vt:lpstr>
      <vt:lpstr>Additional Analysis</vt:lpstr>
      <vt:lpstr>Preliminary Results</vt:lpstr>
      <vt:lpstr>Preliminary Results</vt:lpstr>
      <vt:lpstr>Searchers vs. Mimics Visualization</vt:lpstr>
      <vt:lpstr>Results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Surfing YouTube</dc:title>
  <dc:creator>Walter Stover</dc:creator>
  <cp:lastModifiedBy>Walter Stover</cp:lastModifiedBy>
  <cp:revision>1</cp:revision>
  <dcterms:created xsi:type="dcterms:W3CDTF">2023-12-02T21:51:55Z</dcterms:created>
  <dcterms:modified xsi:type="dcterms:W3CDTF">2024-02-16T19:57:45Z</dcterms:modified>
</cp:coreProperties>
</file>